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8" r:id="rId2"/>
    <p:sldId id="299" r:id="rId3"/>
    <p:sldId id="300" r:id="rId4"/>
    <p:sldId id="301" r:id="rId5"/>
    <p:sldId id="302" r:id="rId6"/>
    <p:sldId id="307" r:id="rId7"/>
    <p:sldId id="308" r:id="rId8"/>
    <p:sldId id="303" r:id="rId9"/>
    <p:sldId id="304" r:id="rId10"/>
    <p:sldId id="305" r:id="rId11"/>
    <p:sldId id="306" r:id="rId12"/>
    <p:sldId id="309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A5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474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15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3510CF-3DFC-40C7-B5FF-CDD3C7ECBB7B}" type="datetimeFigureOut">
              <a:rPr lang="de-DE" smtClean="0"/>
              <a:t>10.08.2024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9445A-3761-4E9F-8958-2133E99DA2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3632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421467" y="1782200"/>
            <a:ext cx="9015159" cy="221995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4600" b="1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421467" y="4148322"/>
            <a:ext cx="9015159" cy="18284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75249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2"/>
          <p:cNvSpPr>
            <a:spLocks noGrp="1"/>
          </p:cNvSpPr>
          <p:nvPr>
            <p:ph idx="13" hasCustomPrompt="1"/>
          </p:nvPr>
        </p:nvSpPr>
        <p:spPr>
          <a:xfrm>
            <a:off x="358515" y="1285979"/>
            <a:ext cx="11489958" cy="5039870"/>
          </a:xfrm>
          <a:prstGeom prst="rect">
            <a:avLst/>
          </a:prstGeom>
        </p:spPr>
        <p:txBody>
          <a:bodyPr>
            <a:normAutofit/>
          </a:bodyPr>
          <a:lstStyle>
            <a:lvl1pPr marL="361950" indent="-361950">
              <a:lnSpc>
                <a:spcPct val="100000"/>
              </a:lnSpc>
              <a:buClr>
                <a:schemeClr val="accent1"/>
              </a:buClr>
              <a:buSzPct val="80000"/>
              <a:buFont typeface="Arial" panose="020B0604020202020204" pitchFamily="34" charset="0"/>
              <a:buChar char="●"/>
              <a:defRPr sz="2000"/>
            </a:lvl1pPr>
            <a:lvl2pPr marL="717550" indent="-266700">
              <a:buClr>
                <a:schemeClr val="accent1"/>
              </a:buClr>
              <a:buSzPct val="90000"/>
              <a:buFont typeface="Wingdings" panose="05000000000000000000" pitchFamily="2" charset="2"/>
              <a:buChar char="§"/>
              <a:defRPr sz="1800"/>
            </a:lvl2pPr>
            <a:lvl3pPr marL="1079500" indent="-273050">
              <a:buClr>
                <a:schemeClr val="accent1"/>
              </a:buClr>
              <a:defRPr sz="1600"/>
            </a:lvl3pPr>
            <a:lvl4pPr marL="1435100" indent="-266700">
              <a:buClr>
                <a:schemeClr val="accent1"/>
              </a:buClr>
              <a:buSzPct val="100000"/>
              <a:buFont typeface="Arial" panose="020B0604020202020204" pitchFamily="34" charset="0"/>
              <a:buChar char="–"/>
              <a:defRPr sz="1400"/>
            </a:lvl4pPr>
            <a:lvl5pPr marL="1797050" indent="-273050">
              <a:buClr>
                <a:schemeClr val="accent1"/>
              </a:buClr>
              <a:buFont typeface="Arial" panose="020B0604020202020204" pitchFamily="34" charset="0"/>
              <a:buChar char="»"/>
              <a:defRPr sz="1200"/>
            </a:lvl5pPr>
          </a:lstStyle>
          <a:p>
            <a:pPr lvl="0"/>
            <a:r>
              <a:rPr lang="en-GB" dirty="0"/>
              <a:t>Textmasterformat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515" y="571374"/>
            <a:ext cx="11489958" cy="5662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FFE7-5A7D-4390-885E-700117EB97E8}" type="datetime1">
              <a:rPr lang="de-DE" smtClean="0"/>
              <a:t>10.08.2024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Studiengang, Referent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2512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2"/>
          <p:cNvSpPr>
            <a:spLocks noGrp="1"/>
          </p:cNvSpPr>
          <p:nvPr>
            <p:ph idx="17" hasCustomPrompt="1"/>
          </p:nvPr>
        </p:nvSpPr>
        <p:spPr>
          <a:xfrm>
            <a:off x="358514" y="1285979"/>
            <a:ext cx="11489958" cy="5039870"/>
          </a:xfrm>
          <a:prstGeom prst="rect">
            <a:avLst/>
          </a:prstGeom>
        </p:spPr>
        <p:txBody>
          <a:bodyPr>
            <a:normAutofit/>
          </a:bodyPr>
          <a:lstStyle>
            <a:lvl1pPr marL="361950" indent="-361950">
              <a:lnSpc>
                <a:spcPct val="100000"/>
              </a:lnSpc>
              <a:buClr>
                <a:schemeClr val="accent1"/>
              </a:buClr>
              <a:buSzPct val="80000"/>
              <a:buFont typeface="Arial" panose="020B0604020202020204" pitchFamily="34" charset="0"/>
              <a:buChar char="●"/>
              <a:defRPr sz="2000"/>
            </a:lvl1pPr>
            <a:lvl2pPr marL="717550" indent="-266700">
              <a:buClr>
                <a:schemeClr val="accent1"/>
              </a:buClr>
              <a:buSzPct val="90000"/>
              <a:buFont typeface="Wingdings" panose="05000000000000000000" pitchFamily="2" charset="2"/>
              <a:buChar char="§"/>
              <a:defRPr sz="1800"/>
            </a:lvl2pPr>
            <a:lvl3pPr marL="1079500" indent="-273050">
              <a:buClr>
                <a:schemeClr val="accent1"/>
              </a:buClr>
              <a:defRPr sz="1600"/>
            </a:lvl3pPr>
            <a:lvl4pPr marL="1435100" indent="-266700">
              <a:buClr>
                <a:schemeClr val="accent1"/>
              </a:buClr>
              <a:buSzPct val="100000"/>
              <a:buFont typeface="Arial" panose="020B0604020202020204" pitchFamily="34" charset="0"/>
              <a:buChar char="–"/>
              <a:defRPr sz="1400"/>
            </a:lvl4pPr>
            <a:lvl5pPr marL="1797050" indent="-273050">
              <a:buClr>
                <a:schemeClr val="accent1"/>
              </a:buClr>
              <a:buFont typeface="Arial" panose="020B0604020202020204" pitchFamily="34" charset="0"/>
              <a:buChar char="»"/>
              <a:defRPr sz="1200"/>
            </a:lvl5pPr>
          </a:lstStyle>
          <a:p>
            <a:pPr lvl="0"/>
            <a:r>
              <a:rPr lang="en-GB" dirty="0"/>
              <a:t>Textmasterformat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514" y="571374"/>
            <a:ext cx="11489959" cy="5662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58514" y="211012"/>
            <a:ext cx="5473700" cy="3603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rgbClr val="0070C0"/>
                </a:solidFill>
              </a:defRPr>
            </a:lvl1pPr>
          </a:lstStyle>
          <a:p>
            <a:pPr lvl="0"/>
            <a:r>
              <a:rPr lang="de-DE" dirty="0"/>
              <a:t>Kapitelüberschrift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EFB9606-87D7-4C73-A94A-98EA8574E659}" type="datetime1">
              <a:rPr lang="de-DE" smtClean="0"/>
              <a:t>10.08.2024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Studiengang, Referent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5555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xfrm>
            <a:off x="358514" y="571374"/>
            <a:ext cx="11489959" cy="5662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CA0B-155F-48AF-8595-D8BF23A22CD7}" type="datetime1">
              <a:rPr lang="de-DE" smtClean="0"/>
              <a:t>10.08.2024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Studiengang, Referent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8275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xfrm>
            <a:off x="358514" y="571374"/>
            <a:ext cx="11489959" cy="5662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6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58514" y="211012"/>
            <a:ext cx="5473700" cy="3603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rgbClr val="0070C0"/>
                </a:solidFill>
              </a:defRPr>
            </a:lvl1pPr>
          </a:lstStyle>
          <a:p>
            <a:pPr lvl="0"/>
            <a:r>
              <a:rPr lang="de-DE" dirty="0"/>
              <a:t>Kapitelüberschrift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9FE11ED-12A1-49FA-ADB7-6B829307A89C}" type="datetime1">
              <a:rPr lang="de-DE" smtClean="0"/>
              <a:t>10.08.2024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Studiengang, Referent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7490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/>
          <p:cNvSpPr>
            <a:spLocks noGrp="1"/>
          </p:cNvSpPr>
          <p:nvPr>
            <p:ph idx="16" hasCustomPrompt="1"/>
          </p:nvPr>
        </p:nvSpPr>
        <p:spPr>
          <a:xfrm>
            <a:off x="6403715" y="1285979"/>
            <a:ext cx="5473699" cy="5039870"/>
          </a:xfrm>
          <a:prstGeom prst="rect">
            <a:avLst/>
          </a:prstGeom>
        </p:spPr>
        <p:txBody>
          <a:bodyPr>
            <a:normAutofit/>
          </a:bodyPr>
          <a:lstStyle>
            <a:lvl1pPr marL="361950" indent="-361950">
              <a:lnSpc>
                <a:spcPct val="100000"/>
              </a:lnSpc>
              <a:buClr>
                <a:schemeClr val="accent1"/>
              </a:buClr>
              <a:buSzPct val="80000"/>
              <a:buFont typeface="Arial" panose="020B0604020202020204" pitchFamily="34" charset="0"/>
              <a:buChar char="●"/>
              <a:defRPr sz="2000"/>
            </a:lvl1pPr>
            <a:lvl2pPr marL="717550" indent="-266700">
              <a:buClr>
                <a:schemeClr val="accent1"/>
              </a:buClr>
              <a:buSzPct val="90000"/>
              <a:buFont typeface="Wingdings" panose="05000000000000000000" pitchFamily="2" charset="2"/>
              <a:buChar char="§"/>
              <a:defRPr sz="1800"/>
            </a:lvl2pPr>
            <a:lvl3pPr marL="1079500" indent="-273050">
              <a:buClr>
                <a:schemeClr val="accent1"/>
              </a:buClr>
              <a:defRPr sz="1600"/>
            </a:lvl3pPr>
            <a:lvl4pPr marL="1435100" indent="-266700">
              <a:buClr>
                <a:schemeClr val="accent1"/>
              </a:buClr>
              <a:buSzPct val="100000"/>
              <a:buFont typeface="Arial" panose="020B0604020202020204" pitchFamily="34" charset="0"/>
              <a:buChar char="–"/>
              <a:defRPr sz="1400"/>
            </a:lvl4pPr>
            <a:lvl5pPr marL="1797050" indent="-273050">
              <a:buClr>
                <a:schemeClr val="accent1"/>
              </a:buClr>
              <a:buFont typeface="Arial" panose="020B0604020202020204" pitchFamily="34" charset="0"/>
              <a:buChar char="»"/>
              <a:defRPr sz="1200"/>
            </a:lvl5pPr>
          </a:lstStyle>
          <a:p>
            <a:pPr lvl="0"/>
            <a:r>
              <a:rPr lang="en-GB" dirty="0"/>
              <a:t>Textmasterformat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8" name="Inhaltsplatzhalter 2"/>
          <p:cNvSpPr>
            <a:spLocks noGrp="1"/>
          </p:cNvSpPr>
          <p:nvPr>
            <p:ph idx="15" hasCustomPrompt="1"/>
          </p:nvPr>
        </p:nvSpPr>
        <p:spPr>
          <a:xfrm>
            <a:off x="358515" y="1285979"/>
            <a:ext cx="5473699" cy="5039870"/>
          </a:xfrm>
          <a:prstGeom prst="rect">
            <a:avLst/>
          </a:prstGeom>
        </p:spPr>
        <p:txBody>
          <a:bodyPr>
            <a:normAutofit/>
          </a:bodyPr>
          <a:lstStyle>
            <a:lvl1pPr marL="361950" indent="-361950">
              <a:lnSpc>
                <a:spcPct val="100000"/>
              </a:lnSpc>
              <a:buClr>
                <a:schemeClr val="accent1"/>
              </a:buClr>
              <a:buSzPct val="80000"/>
              <a:buFont typeface="Arial" panose="020B0604020202020204" pitchFamily="34" charset="0"/>
              <a:buChar char="●"/>
              <a:defRPr sz="2000"/>
            </a:lvl1pPr>
            <a:lvl2pPr marL="717550" indent="-266700">
              <a:buClr>
                <a:schemeClr val="accent1"/>
              </a:buClr>
              <a:buSzPct val="90000"/>
              <a:buFont typeface="Wingdings" panose="05000000000000000000" pitchFamily="2" charset="2"/>
              <a:buChar char="§"/>
              <a:defRPr sz="1800"/>
            </a:lvl2pPr>
            <a:lvl3pPr marL="1079500" indent="-273050">
              <a:buClr>
                <a:schemeClr val="accent1"/>
              </a:buClr>
              <a:defRPr sz="1600"/>
            </a:lvl3pPr>
            <a:lvl4pPr marL="1435100" indent="-266700">
              <a:buClr>
                <a:schemeClr val="accent1"/>
              </a:buClr>
              <a:buSzPct val="100000"/>
              <a:buFont typeface="Arial" panose="020B0604020202020204" pitchFamily="34" charset="0"/>
              <a:buChar char="–"/>
              <a:defRPr sz="1400"/>
            </a:lvl4pPr>
            <a:lvl5pPr marL="1797050" indent="-273050">
              <a:buClr>
                <a:schemeClr val="accent1"/>
              </a:buClr>
              <a:buFont typeface="Arial" panose="020B0604020202020204" pitchFamily="34" charset="0"/>
              <a:buChar char="»"/>
              <a:defRPr sz="1200"/>
            </a:lvl5pPr>
          </a:lstStyle>
          <a:p>
            <a:pPr lvl="0"/>
            <a:r>
              <a:rPr lang="en-GB" dirty="0"/>
              <a:t>Textmasterformat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xfrm>
            <a:off x="358514" y="571374"/>
            <a:ext cx="11489959" cy="5662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8F874BD-2A0B-4B09-9499-9EDA19C2DF92}" type="datetime1">
              <a:rPr lang="de-DE" smtClean="0"/>
              <a:t>10.08.2024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Studiengang, Referent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8976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/>
          <p:cNvSpPr>
            <a:spLocks noGrp="1"/>
          </p:cNvSpPr>
          <p:nvPr>
            <p:ph idx="17" hasCustomPrompt="1"/>
          </p:nvPr>
        </p:nvSpPr>
        <p:spPr>
          <a:xfrm>
            <a:off x="6403715" y="1285979"/>
            <a:ext cx="5473699" cy="5039870"/>
          </a:xfrm>
          <a:prstGeom prst="rect">
            <a:avLst/>
          </a:prstGeom>
        </p:spPr>
        <p:txBody>
          <a:bodyPr>
            <a:normAutofit/>
          </a:bodyPr>
          <a:lstStyle>
            <a:lvl1pPr marL="361950" indent="-361950">
              <a:lnSpc>
                <a:spcPct val="100000"/>
              </a:lnSpc>
              <a:buClr>
                <a:schemeClr val="accent1"/>
              </a:buClr>
              <a:buSzPct val="80000"/>
              <a:buFont typeface="Arial" panose="020B0604020202020204" pitchFamily="34" charset="0"/>
              <a:buChar char="●"/>
              <a:defRPr sz="2000"/>
            </a:lvl1pPr>
            <a:lvl2pPr marL="717550" indent="-266700">
              <a:buClr>
                <a:schemeClr val="accent1"/>
              </a:buClr>
              <a:buSzPct val="90000"/>
              <a:buFont typeface="Wingdings" panose="05000000000000000000" pitchFamily="2" charset="2"/>
              <a:buChar char="§"/>
              <a:defRPr sz="1800"/>
            </a:lvl2pPr>
            <a:lvl3pPr marL="1079500" indent="-273050">
              <a:buClr>
                <a:schemeClr val="accent1"/>
              </a:buClr>
              <a:defRPr sz="1600"/>
            </a:lvl3pPr>
            <a:lvl4pPr marL="1435100" indent="-266700">
              <a:buClr>
                <a:schemeClr val="accent1"/>
              </a:buClr>
              <a:buSzPct val="100000"/>
              <a:buFont typeface="Arial" panose="020B0604020202020204" pitchFamily="34" charset="0"/>
              <a:buChar char="–"/>
              <a:defRPr sz="1400"/>
            </a:lvl4pPr>
            <a:lvl5pPr marL="1797050" indent="-273050">
              <a:buClr>
                <a:schemeClr val="accent1"/>
              </a:buClr>
              <a:buFont typeface="Arial" panose="020B0604020202020204" pitchFamily="34" charset="0"/>
              <a:buChar char="»"/>
              <a:defRPr sz="1200"/>
            </a:lvl5pPr>
          </a:lstStyle>
          <a:p>
            <a:pPr lvl="0"/>
            <a:r>
              <a:rPr lang="en-GB" dirty="0"/>
              <a:t>Textmasterformat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0" name="Inhaltsplatzhalter 2"/>
          <p:cNvSpPr>
            <a:spLocks noGrp="1"/>
          </p:cNvSpPr>
          <p:nvPr>
            <p:ph idx="18" hasCustomPrompt="1"/>
          </p:nvPr>
        </p:nvSpPr>
        <p:spPr>
          <a:xfrm>
            <a:off x="358515" y="1285979"/>
            <a:ext cx="5473699" cy="5039870"/>
          </a:xfrm>
          <a:prstGeom prst="rect">
            <a:avLst/>
          </a:prstGeom>
        </p:spPr>
        <p:txBody>
          <a:bodyPr>
            <a:normAutofit/>
          </a:bodyPr>
          <a:lstStyle>
            <a:lvl1pPr marL="361950" indent="-361950">
              <a:lnSpc>
                <a:spcPct val="100000"/>
              </a:lnSpc>
              <a:buClr>
                <a:schemeClr val="accent1"/>
              </a:buClr>
              <a:buSzPct val="80000"/>
              <a:buFont typeface="Arial" panose="020B0604020202020204" pitchFamily="34" charset="0"/>
              <a:buChar char="●"/>
              <a:defRPr sz="2000"/>
            </a:lvl1pPr>
            <a:lvl2pPr marL="717550" indent="-266700">
              <a:buClr>
                <a:schemeClr val="accent1"/>
              </a:buClr>
              <a:buSzPct val="90000"/>
              <a:buFont typeface="Wingdings" panose="05000000000000000000" pitchFamily="2" charset="2"/>
              <a:buChar char="§"/>
              <a:defRPr sz="1800"/>
            </a:lvl2pPr>
            <a:lvl3pPr marL="1079500" indent="-273050">
              <a:buClr>
                <a:schemeClr val="accent1"/>
              </a:buClr>
              <a:defRPr sz="1600"/>
            </a:lvl3pPr>
            <a:lvl4pPr marL="1435100" indent="-266700">
              <a:buClr>
                <a:schemeClr val="accent1"/>
              </a:buClr>
              <a:buSzPct val="100000"/>
              <a:buFont typeface="Arial" panose="020B0604020202020204" pitchFamily="34" charset="0"/>
              <a:buChar char="–"/>
              <a:defRPr sz="1400"/>
            </a:lvl4pPr>
            <a:lvl5pPr marL="1797050" indent="-273050">
              <a:buClr>
                <a:schemeClr val="accent1"/>
              </a:buClr>
              <a:buFont typeface="Arial" panose="020B0604020202020204" pitchFamily="34" charset="0"/>
              <a:buChar char="»"/>
              <a:defRPr sz="1200"/>
            </a:lvl5pPr>
          </a:lstStyle>
          <a:p>
            <a:pPr lvl="0"/>
            <a:r>
              <a:rPr lang="en-GB" dirty="0"/>
              <a:t>Textmasterformat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7" name="Titel 1"/>
          <p:cNvSpPr>
            <a:spLocks noGrp="1"/>
          </p:cNvSpPr>
          <p:nvPr>
            <p:ph type="title"/>
          </p:nvPr>
        </p:nvSpPr>
        <p:spPr>
          <a:xfrm>
            <a:off x="358514" y="571374"/>
            <a:ext cx="11489959" cy="5662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58514" y="211012"/>
            <a:ext cx="5473700" cy="3603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rgbClr val="0070C0"/>
                </a:solidFill>
              </a:defRPr>
            </a:lvl1pPr>
          </a:lstStyle>
          <a:p>
            <a:pPr lvl="0"/>
            <a:r>
              <a:rPr lang="de-DE" dirty="0"/>
              <a:t>Kapitelüberschrift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FBE1828-BA20-4EBE-8AA4-05BF501B1D02}" type="datetime1">
              <a:rPr lang="de-DE" smtClean="0"/>
              <a:t>10.08.2024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Studiengang, Referent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6011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7711" y="113974"/>
            <a:ext cx="2818809" cy="352559"/>
          </a:xfrm>
          <a:prstGeom prst="rect">
            <a:avLst/>
          </a:prstGeom>
        </p:spPr>
      </p:pic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>
          <a:xfrm>
            <a:off x="339436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70C0"/>
                </a:solidFill>
              </a:defRPr>
            </a:lvl1pPr>
          </a:lstStyle>
          <a:p>
            <a:fld id="{F9939A7D-92C2-4302-81C5-D9980AFF0BDA}" type="datetime1">
              <a:rPr lang="de-DE" smtClean="0"/>
              <a:t>10.08.2024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4030188" y="648998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70C0"/>
                </a:solidFill>
              </a:defRPr>
            </a:lvl1pPr>
          </a:lstStyle>
          <a:p>
            <a:r>
              <a:rPr lang="de-DE" dirty="0"/>
              <a:t>Studiengang, Referent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9092541" y="64899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70C0"/>
                </a:solidFill>
              </a:defRPr>
            </a:lvl1pPr>
          </a:lstStyle>
          <a:p>
            <a:fld id="{129916D8-1490-4DD4-88F6-5306CFA9025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2093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5" r:id="rId3"/>
    <p:sldLayoutId id="2147483652" r:id="rId4"/>
    <p:sldLayoutId id="2147483661" r:id="rId5"/>
    <p:sldLayoutId id="2147483663" r:id="rId6"/>
    <p:sldLayoutId id="2147483666" r:id="rId7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hyperlink" Target="https://www.bundesregierung.de/breg-de/schwerpunkte/umgang-mit-desinformation/deep-fakes-1876736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hyperlink" Target="https://ai.hdm-stuttgart.de/downloads/student-white-paper/Sommer-2020/Deepfakes.pdf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hyperlink" Target="https://semiengineering.com/knowledge_centers/artificial-intelligence/neural-networks/generative-adversarial-network-gan/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21467" y="1782200"/>
            <a:ext cx="9015159" cy="2556470"/>
          </a:xfrm>
        </p:spPr>
        <p:txBody>
          <a:bodyPr>
            <a:normAutofit/>
          </a:bodyPr>
          <a:lstStyle/>
          <a:p>
            <a:pPr eaLnBrk="1" hangingPunct="1"/>
            <a:r>
              <a:rPr lang="de-DE" dirty="0"/>
              <a:t>Video Deepfakes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sz="2000" dirty="0"/>
              <a:t>Projektarbeit: Deepfakes und </a:t>
            </a:r>
            <a:r>
              <a:rPr lang="de-DE" sz="2000" dirty="0" err="1"/>
              <a:t>Social</a:t>
            </a:r>
            <a:r>
              <a:rPr lang="de-DE" sz="2000" dirty="0"/>
              <a:t> Engineering</a:t>
            </a:r>
            <a:endParaRPr lang="de-DE" dirty="0"/>
          </a:p>
        </p:txBody>
      </p:sp>
      <p:sp>
        <p:nvSpPr>
          <p:cNvPr id="4102" name="Rectangle 3"/>
          <p:cNvSpPr>
            <a:spLocks noGrp="1" noChangeArrowheads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de-DE" dirty="0"/>
              <a:t>Julian Faigle, Max Ernstschneider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2390DE3-4CEE-4E84-B846-935920A8E8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852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7"/>
    </mc:Choice>
    <mc:Fallback>
      <p:transition spd="slow" advTm="8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6DFE8F02-05DE-485F-8FB7-D54CAFDF5CC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b="1" dirty="0"/>
              <a:t>Datensammlung:</a:t>
            </a:r>
            <a:r>
              <a:rPr lang="de-DE" dirty="0"/>
              <a:t> Sammeln von Video- und Bildmaterial.</a:t>
            </a:r>
          </a:p>
          <a:p>
            <a:r>
              <a:rPr lang="de-DE" b="1" dirty="0" err="1"/>
              <a:t>Extraction</a:t>
            </a:r>
            <a:r>
              <a:rPr lang="de-DE" b="1" dirty="0"/>
              <a:t>:</a:t>
            </a:r>
            <a:r>
              <a:rPr lang="de-DE" dirty="0"/>
              <a:t> Gesichtsextraktion und Vorbereitung der Daten.</a:t>
            </a:r>
          </a:p>
          <a:p>
            <a:r>
              <a:rPr lang="de-DE" b="1" dirty="0"/>
              <a:t>Training: </a:t>
            </a:r>
            <a:r>
              <a:rPr lang="de-DE" dirty="0"/>
              <a:t>Trainieren eines Modells auf Basis der gesammelten Daten.</a:t>
            </a:r>
          </a:p>
          <a:p>
            <a:r>
              <a:rPr lang="de-DE" b="1" dirty="0" err="1"/>
              <a:t>Conversion</a:t>
            </a:r>
            <a:r>
              <a:rPr lang="de-DE" b="1" dirty="0"/>
              <a:t>/</a:t>
            </a:r>
            <a:r>
              <a:rPr lang="de-DE" b="1" dirty="0" err="1"/>
              <a:t>Merging</a:t>
            </a:r>
            <a:r>
              <a:rPr lang="de-DE" b="1" dirty="0"/>
              <a:t>: </a:t>
            </a:r>
            <a:r>
              <a:rPr lang="de-DE" dirty="0"/>
              <a:t>Anwenden des trainierten Modells auf das Zielvideo.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8B7A1D5-AC27-4E87-BB6F-5E6F059AB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Workflow – </a:t>
            </a:r>
            <a:r>
              <a:rPr lang="de-DE" dirty="0" err="1"/>
              <a:t>DeepFaceLab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8A5F01D-A990-4038-B85B-BA1E16A29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FFE7-5A7D-4390-885E-700117EB97E8}" type="datetime1">
              <a:rPr lang="de-DE" smtClean="0"/>
              <a:t>10.08.2024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B76F281-F254-426A-929A-3CCB68F89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10</a:t>
            </a:fld>
            <a:endParaRPr lang="de-DE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CFE5039-BCF7-4C6A-B3E0-426D073773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532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020"/>
    </mc:Choice>
    <mc:Fallback>
      <p:transition spd="slow" advTm="65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FF33514-905F-478B-B086-4C17FB7A8AF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b="1" dirty="0"/>
              <a:t>Data Source: </a:t>
            </a:r>
            <a:r>
              <a:rPr lang="de-DE" dirty="0"/>
              <a:t>Eingangsdaten als Video oder Stream</a:t>
            </a:r>
          </a:p>
          <a:p>
            <a:r>
              <a:rPr lang="de-DE" b="1" dirty="0" err="1"/>
              <a:t>Detection</a:t>
            </a:r>
            <a:r>
              <a:rPr lang="de-DE" b="1" dirty="0"/>
              <a:t>, Alignment und </a:t>
            </a:r>
            <a:r>
              <a:rPr lang="de-DE" b="1" dirty="0" err="1"/>
              <a:t>Marking</a:t>
            </a:r>
            <a:r>
              <a:rPr lang="de-DE" b="1" dirty="0"/>
              <a:t>: </a:t>
            </a:r>
            <a:r>
              <a:rPr lang="de-DE" dirty="0"/>
              <a:t>Gesichtserkennung und Aufbereitung für den Tausch</a:t>
            </a:r>
          </a:p>
          <a:p>
            <a:r>
              <a:rPr lang="de-DE" b="1" dirty="0"/>
              <a:t>Face </a:t>
            </a:r>
            <a:r>
              <a:rPr lang="de-DE" b="1" dirty="0" err="1"/>
              <a:t>Swapping</a:t>
            </a:r>
            <a:r>
              <a:rPr lang="de-DE" b="1" dirty="0"/>
              <a:t>/Reenactment: </a:t>
            </a:r>
            <a:r>
              <a:rPr lang="de-DE" dirty="0"/>
              <a:t>Tatsächlicher Gesichtstausch, bzw. Reenactment</a:t>
            </a:r>
          </a:p>
          <a:p>
            <a:r>
              <a:rPr lang="de-DE" b="1" dirty="0"/>
              <a:t>Face </a:t>
            </a:r>
            <a:r>
              <a:rPr lang="de-DE" b="1" dirty="0" err="1"/>
              <a:t>Merging</a:t>
            </a:r>
            <a:r>
              <a:rPr lang="de-DE" b="1" dirty="0"/>
              <a:t>: </a:t>
            </a:r>
            <a:r>
              <a:rPr lang="de-DE" dirty="0"/>
              <a:t>Zusammenführen des generierten Gesichtes in das Original</a:t>
            </a:r>
          </a:p>
          <a:p>
            <a:r>
              <a:rPr lang="de-DE" b="1" dirty="0"/>
              <a:t>Output: </a:t>
            </a:r>
            <a:r>
              <a:rPr lang="de-DE" dirty="0"/>
              <a:t>Ausgabe zu Video bzw. Stream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C9ACACA-A21E-4595-A220-DC136182A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 – </a:t>
            </a:r>
            <a:r>
              <a:rPr lang="de-DE" dirty="0" err="1"/>
              <a:t>DeepFaceLive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7962B1-565E-4D88-9AAC-D6BC18C21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FFE7-5A7D-4390-885E-700117EB97E8}" type="datetime1">
              <a:rPr lang="de-DE" smtClean="0"/>
              <a:t>10.08.2024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8BC718F-297F-4391-B75D-9E80EF448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11</a:t>
            </a:fld>
            <a:endParaRPr lang="de-DE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9E33CC8-1D5F-45AA-AC05-75BDC7C24E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013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515"/>
    </mc:Choice>
    <mc:Fallback>
      <p:transition spd="slow" advTm="57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8086841-E953-447A-B98B-D652E82EDA02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b="1" dirty="0"/>
              <a:t>CPU:</a:t>
            </a:r>
            <a:r>
              <a:rPr lang="de-DE" dirty="0"/>
              <a:t> AMD </a:t>
            </a:r>
            <a:r>
              <a:rPr lang="de-DE" dirty="0" err="1"/>
              <a:t>Ryzen</a:t>
            </a:r>
            <a:r>
              <a:rPr lang="de-DE" dirty="0"/>
              <a:t> 5 2600X </a:t>
            </a:r>
          </a:p>
          <a:p>
            <a:r>
              <a:rPr lang="de-DE" b="1" dirty="0"/>
              <a:t>RAM:</a:t>
            </a:r>
            <a:r>
              <a:rPr lang="de-DE" dirty="0"/>
              <a:t> 16GB DDR4 3000MHz </a:t>
            </a:r>
          </a:p>
          <a:p>
            <a:r>
              <a:rPr lang="de-DE" b="1" dirty="0"/>
              <a:t>GPU:</a:t>
            </a:r>
            <a:r>
              <a:rPr lang="de-DE" dirty="0"/>
              <a:t> NVIDIA RTX 2070 (8GB GDDR6 VRAM) </a:t>
            </a:r>
          </a:p>
          <a:p>
            <a:r>
              <a:rPr lang="de-DE" b="1" dirty="0"/>
              <a:t>OS:</a:t>
            </a:r>
            <a:r>
              <a:rPr lang="de-DE" dirty="0"/>
              <a:t> Windows 11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9B10CD-5D19-4568-AA82-8DFA93FA1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Laborumgebung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37D61F-F401-487C-BE5C-00ECE6B8E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FFE7-5A7D-4390-885E-700117EB97E8}" type="datetime1">
              <a:rPr lang="de-DE" smtClean="0"/>
              <a:t>10.08.2024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29E8610-825F-47F8-8066-8F217D22C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12</a:t>
            </a:fld>
            <a:endParaRPr lang="de-DE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2CAF9A4-8DC4-4A96-BEDC-CA54568CA3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32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05"/>
    </mc:Choice>
    <mc:Fallback>
      <p:transition spd="slow" advTm="17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Einführung in Video-Deepfakes</a:t>
            </a:r>
          </a:p>
          <a:p>
            <a:r>
              <a:rPr lang="de-DE" dirty="0"/>
              <a:t>Anwendungsgebiete</a:t>
            </a:r>
          </a:p>
          <a:p>
            <a:r>
              <a:rPr lang="de-DE" dirty="0"/>
              <a:t>Technologische Grundlage</a:t>
            </a:r>
          </a:p>
          <a:p>
            <a:pPr lvl="1"/>
            <a:r>
              <a:rPr lang="de-DE" dirty="0"/>
              <a:t>Autoencoder</a:t>
            </a:r>
          </a:p>
          <a:p>
            <a:pPr lvl="1"/>
            <a:r>
              <a:rPr lang="de-DE" dirty="0"/>
              <a:t>GANs</a:t>
            </a:r>
          </a:p>
          <a:p>
            <a:r>
              <a:rPr lang="de-DE" dirty="0"/>
              <a:t>Ethik</a:t>
            </a:r>
          </a:p>
          <a:p>
            <a:r>
              <a:rPr lang="de-DE" dirty="0"/>
              <a:t>Workflows</a:t>
            </a:r>
          </a:p>
          <a:p>
            <a:pPr lvl="1"/>
            <a:r>
              <a:rPr lang="de-DE" dirty="0" err="1"/>
              <a:t>DeepFaceLab</a:t>
            </a:r>
            <a:r>
              <a:rPr lang="de-DE" dirty="0"/>
              <a:t> (DFL)</a:t>
            </a:r>
          </a:p>
          <a:p>
            <a:pPr lvl="1"/>
            <a:r>
              <a:rPr lang="de-DE" dirty="0" err="1"/>
              <a:t>DeepFaceLive</a:t>
            </a:r>
            <a:r>
              <a:rPr lang="de-DE" dirty="0"/>
              <a:t> (</a:t>
            </a:r>
            <a:r>
              <a:rPr lang="de-DE" dirty="0" err="1"/>
              <a:t>DFLive</a:t>
            </a:r>
            <a:r>
              <a:rPr lang="de-DE" dirty="0"/>
              <a:t>)</a:t>
            </a:r>
          </a:p>
          <a:p>
            <a:r>
              <a:rPr lang="de-DE" dirty="0"/>
              <a:t>Laborumgebung</a:t>
            </a:r>
          </a:p>
          <a:p>
            <a:r>
              <a:rPr lang="de-DE" dirty="0"/>
              <a:t>Live Demo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6624-3DF7-451E-B588-4E88796919F9}" type="datetime1">
              <a:rPr lang="de-DE" smtClean="0"/>
              <a:t>10.08.2024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2</a:t>
            </a:fld>
            <a:endParaRPr lang="de-DE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E8F16F5-81C7-456E-A4A8-0893CFE911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239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62"/>
    </mc:Choice>
    <mc:Fallback>
      <p:transition spd="slow" advTm="30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Inhaltsplatzhalter 25">
            <a:extLst>
              <a:ext uri="{FF2B5EF4-FFF2-40B4-BE49-F238E27FC236}">
                <a16:creationId xmlns:a16="http://schemas.microsoft.com/office/drawing/2014/main" id="{85D84C80-0E74-45B3-AD68-B82AD194E93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i="0" dirty="0">
                <a:solidFill>
                  <a:srgbClr val="111314"/>
                </a:solidFill>
                <a:effectLst/>
                <a:latin typeface="BundesSansWeb-Bold"/>
              </a:rPr>
              <a:t>„Deepfakes </a:t>
            </a:r>
            <a:r>
              <a:rPr lang="de-DE" b="0" i="0" dirty="0">
                <a:solidFill>
                  <a:srgbClr val="111314"/>
                </a:solidFill>
                <a:effectLst/>
                <a:latin typeface="BundesSansWeb-Regular"/>
              </a:rPr>
              <a:t>sind täuschend echt wirkende, manipulierte Bild-, Audio- oder auch Videoaufnahmen. Sie werden mit Hilfe von künstlicher Intelligenz erzeugt.“</a:t>
            </a:r>
            <a:r>
              <a:rPr lang="de-DE" b="0" i="0" baseline="30000" dirty="0">
                <a:solidFill>
                  <a:srgbClr val="111314"/>
                </a:solidFill>
                <a:effectLst/>
                <a:latin typeface="BundesSansWeb-Regular"/>
              </a:rPr>
              <a:t>1</a:t>
            </a:r>
            <a:endParaRPr lang="de-DE" b="0" i="0" dirty="0">
              <a:solidFill>
                <a:srgbClr val="111314"/>
              </a:solidFill>
              <a:effectLst/>
              <a:latin typeface="BundesSansWeb-Regular"/>
            </a:endParaRPr>
          </a:p>
          <a:p>
            <a:r>
              <a:rPr lang="de-DE" b="0" i="0" dirty="0">
                <a:solidFill>
                  <a:srgbClr val="111314"/>
                </a:solidFill>
                <a:effectLst/>
                <a:latin typeface="BundesSansWeb-Regular"/>
              </a:rPr>
              <a:t>Video Deepfakes sind heutzutage leicht zugänglich</a:t>
            </a:r>
            <a:endParaRPr lang="de-DE" dirty="0">
              <a:solidFill>
                <a:srgbClr val="111314"/>
              </a:solidFill>
              <a:latin typeface="BundesSansWeb-Regular"/>
            </a:endParaRPr>
          </a:p>
          <a:p>
            <a:r>
              <a:rPr lang="de-DE" b="0" i="0" dirty="0">
                <a:solidFill>
                  <a:srgbClr val="111314"/>
                </a:solidFill>
                <a:effectLst/>
                <a:latin typeface="BundesSansWeb-Regular"/>
              </a:rPr>
              <a:t>Relevant in der </a:t>
            </a:r>
            <a:r>
              <a:rPr lang="de-DE" b="0" i="0" dirty="0" err="1">
                <a:solidFill>
                  <a:srgbClr val="111314"/>
                </a:solidFill>
                <a:effectLst/>
                <a:latin typeface="BundesSansWeb-Regular"/>
              </a:rPr>
              <a:t>Cybersecurity</a:t>
            </a:r>
            <a:r>
              <a:rPr lang="de-DE" b="0" i="0" dirty="0">
                <a:solidFill>
                  <a:srgbClr val="111314"/>
                </a:solidFill>
                <a:effectLst/>
                <a:latin typeface="BundesSansWeb-Regular"/>
              </a:rPr>
              <a:t> im Kontext von </a:t>
            </a:r>
            <a:r>
              <a:rPr lang="de-DE" b="0" i="0" dirty="0" err="1">
                <a:solidFill>
                  <a:srgbClr val="111314"/>
                </a:solidFill>
                <a:effectLst/>
                <a:latin typeface="BundesSansWeb-Regular"/>
              </a:rPr>
              <a:t>Social</a:t>
            </a:r>
            <a:r>
              <a:rPr lang="de-DE" b="0" i="0" dirty="0">
                <a:solidFill>
                  <a:srgbClr val="111314"/>
                </a:solidFill>
                <a:effectLst/>
                <a:latin typeface="BundesSansWeb-Regular"/>
              </a:rPr>
              <a:t> Engineering</a:t>
            </a:r>
          </a:p>
          <a:p>
            <a:endParaRPr lang="de-DE" dirty="0">
              <a:solidFill>
                <a:srgbClr val="111314"/>
              </a:solidFill>
              <a:latin typeface="BundesSansWeb-Regular"/>
            </a:endParaRPr>
          </a:p>
          <a:p>
            <a:pPr marL="0" indent="0">
              <a:buNone/>
            </a:pPr>
            <a:r>
              <a:rPr lang="de-DE" dirty="0">
                <a:solidFill>
                  <a:srgbClr val="111314"/>
                </a:solidFill>
                <a:latin typeface="BundesSansWeb-Regular"/>
              </a:rPr>
              <a:t>Relevante Techniken</a:t>
            </a:r>
          </a:p>
          <a:p>
            <a:r>
              <a:rPr lang="de-DE" dirty="0">
                <a:solidFill>
                  <a:srgbClr val="111314"/>
                </a:solidFill>
                <a:latin typeface="BundesSansWeb-Regular"/>
              </a:rPr>
              <a:t>Face </a:t>
            </a:r>
            <a:r>
              <a:rPr lang="de-DE" dirty="0" err="1">
                <a:solidFill>
                  <a:srgbClr val="111314"/>
                </a:solidFill>
                <a:latin typeface="BundesSansWeb-Regular"/>
              </a:rPr>
              <a:t>Swapping</a:t>
            </a:r>
            <a:endParaRPr lang="de-DE" dirty="0">
              <a:solidFill>
                <a:srgbClr val="111314"/>
              </a:solidFill>
              <a:latin typeface="BundesSansWeb-Regular"/>
            </a:endParaRPr>
          </a:p>
          <a:p>
            <a:r>
              <a:rPr lang="de-DE" b="0" i="0" dirty="0">
                <a:solidFill>
                  <a:srgbClr val="111314"/>
                </a:solidFill>
                <a:effectLst/>
                <a:latin typeface="BundesSansWeb-Regular"/>
              </a:rPr>
              <a:t>Reenactment</a:t>
            </a:r>
          </a:p>
          <a:p>
            <a:endParaRPr lang="de-DE" b="0" i="0" dirty="0">
              <a:solidFill>
                <a:srgbClr val="111314"/>
              </a:solidFill>
              <a:effectLst/>
              <a:latin typeface="BundesSansWeb-Regular"/>
            </a:endParaRPr>
          </a:p>
        </p:txBody>
      </p:sp>
      <p:sp>
        <p:nvSpPr>
          <p:cNvPr id="25" name="Titel 24">
            <a:extLst>
              <a:ext uri="{FF2B5EF4-FFF2-40B4-BE49-F238E27FC236}">
                <a16:creationId xmlns:a16="http://schemas.microsoft.com/office/drawing/2014/main" id="{ED7DC900-5F77-4678-BE10-6FC239B2D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Einführung in Video-Deepfakes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546C4B5-E86F-4081-BD03-E17FE5A4A2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9436" y="6492875"/>
            <a:ext cx="953336" cy="365125"/>
          </a:xfrm>
        </p:spPr>
        <p:txBody>
          <a:bodyPr/>
          <a:lstStyle/>
          <a:p>
            <a:fld id="{98F3FFE7-5A7D-4390-885E-700117EB97E8}" type="datetime1">
              <a:rPr lang="de-DE" smtClean="0"/>
              <a:t>10.08.2024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715ED7-7268-4910-BA73-8F43726C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3</a:t>
            </a:fld>
            <a:endParaRPr lang="de-DE"/>
          </a:p>
        </p:txBody>
      </p:sp>
      <p:sp>
        <p:nvSpPr>
          <p:cNvPr id="6" name="Datumsplatzhalter 3">
            <a:extLst>
              <a:ext uri="{FF2B5EF4-FFF2-40B4-BE49-F238E27FC236}">
                <a16:creationId xmlns:a16="http://schemas.microsoft.com/office/drawing/2014/main" id="{454A7E0E-FEFA-4D54-A34A-09DF88572C44}"/>
              </a:ext>
            </a:extLst>
          </p:cNvPr>
          <p:cNvSpPr txBox="1">
            <a:spLocks/>
          </p:cNvSpPr>
          <p:nvPr/>
        </p:nvSpPr>
        <p:spPr>
          <a:xfrm>
            <a:off x="1292772" y="6474246"/>
            <a:ext cx="40213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000" baseline="30000" dirty="0">
                <a:solidFill>
                  <a:srgbClr val="66A5D2"/>
                </a:solidFill>
              </a:rPr>
              <a:t>1</a:t>
            </a:r>
            <a:r>
              <a:rPr lang="de-DE" sz="1000" dirty="0">
                <a:solidFill>
                  <a:srgbClr val="66A5D2"/>
                </a:solidFill>
              </a:rPr>
              <a:t>Quelle: </a:t>
            </a:r>
            <a:r>
              <a:rPr lang="de-DE" sz="1000" dirty="0">
                <a:solidFill>
                  <a:srgbClr val="66A5D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www.bundesregierung.de</a:t>
            </a:r>
            <a:endParaRPr lang="de-DE" sz="1000" dirty="0">
              <a:solidFill>
                <a:srgbClr val="66A5D2"/>
              </a:solidFill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41D45A1-ECA1-48C2-8B34-9939150C71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789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412"/>
    </mc:Choice>
    <mc:Fallback>
      <p:transition spd="slow" advTm="77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7CDBD162-5F2D-4D66-B5EE-EE3EF9C4743A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Negative Anwendungsgebiete</a:t>
            </a:r>
          </a:p>
          <a:p>
            <a:r>
              <a:rPr lang="de-DE" dirty="0"/>
              <a:t>Fake News</a:t>
            </a:r>
          </a:p>
          <a:p>
            <a:r>
              <a:rPr lang="de-DE" dirty="0"/>
              <a:t>Politische Manipulation</a:t>
            </a:r>
          </a:p>
          <a:p>
            <a:r>
              <a:rPr lang="de-DE" dirty="0"/>
              <a:t>Erpressung</a:t>
            </a:r>
          </a:p>
          <a:p>
            <a:r>
              <a:rPr lang="de-DE" dirty="0"/>
              <a:t>Pornographie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3C4EA3B-1873-49A6-B584-8C82A67C7D9F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Positive Anwendungsgebiete</a:t>
            </a:r>
          </a:p>
          <a:p>
            <a:r>
              <a:rPr lang="de-DE" dirty="0"/>
              <a:t>Filmindustrie</a:t>
            </a:r>
          </a:p>
          <a:p>
            <a:r>
              <a:rPr lang="de-DE" dirty="0"/>
              <a:t>Film Synchronisation</a:t>
            </a:r>
          </a:p>
          <a:p>
            <a:r>
              <a:rPr lang="de-DE" dirty="0"/>
              <a:t>Virtuelle Anproben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707186A-DA78-4345-9348-613284219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Anwendungsgebiete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7214A0-7C0F-412F-91F3-150E87F61C9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8F3FFE7-5A7D-4390-885E-700117EB97E8}" type="datetime1">
              <a:rPr lang="de-DE" smtClean="0"/>
              <a:t>10.08.2024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88ACF7A-8870-4A29-BB95-77E4DC91C9D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4</a:t>
            </a:fld>
            <a:endParaRPr lang="de-DE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8F64A6A4-D594-4489-B8E7-FCFEB9D30C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924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851"/>
    </mc:Choice>
    <mc:Fallback>
      <p:transition spd="slow" advTm="69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C1F2A49-0569-47CB-898A-3D644E6A2210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721" y="1705476"/>
            <a:ext cx="7754432" cy="4201111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D9154F9C-F7FA-46BB-8277-27ECC7F33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Technologische Grundlagen - Autoencoder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EBD90F-208F-4B3E-9DA4-769BBFBF5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FFE7-5A7D-4390-885E-700117EB97E8}" type="datetime1">
              <a:rPr lang="de-DE" smtClean="0"/>
              <a:t>10.08.2024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CF1F1EF-8498-4FE7-B98B-5FE436A01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5</a:t>
            </a:fld>
            <a:endParaRPr lang="de-DE"/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B5E2FB1B-103F-4890-BC72-6830FFC256D3}"/>
              </a:ext>
            </a:extLst>
          </p:cNvPr>
          <p:cNvSpPr txBox="1">
            <a:spLocks/>
          </p:cNvSpPr>
          <p:nvPr/>
        </p:nvSpPr>
        <p:spPr>
          <a:xfrm>
            <a:off x="1292772" y="6474246"/>
            <a:ext cx="40213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000" baseline="30000" dirty="0">
                <a:solidFill>
                  <a:srgbClr val="66A5D2"/>
                </a:solidFill>
              </a:rPr>
              <a:t>1</a:t>
            </a:r>
            <a:r>
              <a:rPr lang="de-DE" sz="1000" dirty="0">
                <a:solidFill>
                  <a:srgbClr val="66A5D2"/>
                </a:solidFill>
              </a:rPr>
              <a:t>Quelle: </a:t>
            </a:r>
            <a:r>
              <a:rPr lang="de-DE" sz="1000" dirty="0">
                <a:solidFill>
                  <a:srgbClr val="66A5D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ai.hdm-stuttgart.de</a:t>
            </a:r>
            <a:endParaRPr lang="de-DE" sz="1000" dirty="0">
              <a:solidFill>
                <a:srgbClr val="66A5D2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C193F09-C63A-47B0-8D49-3AFE23C616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676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180"/>
    </mc:Choice>
    <mc:Fallback>
      <p:transition spd="slow" advTm="40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83AC593-20D8-4D72-9838-1771C075D71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Encoder bricht original Gesicht herunter</a:t>
            </a:r>
          </a:p>
          <a:p>
            <a:r>
              <a:rPr lang="de-DE" dirty="0"/>
              <a:t>Decoder rekonstruiert das Gesicht</a:t>
            </a:r>
          </a:p>
          <a:p>
            <a:r>
              <a:rPr lang="de-DE" dirty="0"/>
              <a:t>Die stärkste Komprimierung wird „Code“ genannt</a:t>
            </a:r>
          </a:p>
          <a:p>
            <a:endParaRPr lang="de-DE" dirty="0"/>
          </a:p>
          <a:p>
            <a:r>
              <a:rPr lang="de-DE" dirty="0"/>
              <a:t>Beim Tausch zweier Codes werden die Gesichtsausdrücke der Gesichter getauscht</a:t>
            </a:r>
          </a:p>
          <a:p>
            <a:r>
              <a:rPr lang="de-DE" dirty="0"/>
              <a:t>Autoencoder sind die Grundlage für die Generierung von gefälschten Gesichtern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773605B-DAA6-4045-8509-7C0DE7DDC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Technologische Grundlagen - Autoencoder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055304-D214-4587-8E00-6347004F7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FFE7-5A7D-4390-885E-700117EB97E8}" type="datetime1">
              <a:rPr lang="de-DE" smtClean="0"/>
              <a:t>10.08.2024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792A78B-D379-47FE-81AD-5CA77A5C9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6</a:t>
            </a:fld>
            <a:endParaRPr lang="de-DE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117A6BB-A217-43CA-9278-4D9FFC5BBA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236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69"/>
    </mc:Choice>
    <mc:Fallback>
      <p:transition spd="slow" advTm="20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C1F2A49-0569-47CB-898A-3D644E6A2210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58023" y="1705476"/>
            <a:ext cx="5691827" cy="4201111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D9154F9C-F7FA-46BB-8277-27ECC7F33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Technologische Grundlagen - Generative </a:t>
            </a:r>
            <a:r>
              <a:rPr lang="de-DE" dirty="0" err="1"/>
              <a:t>Adversarial</a:t>
            </a:r>
            <a:r>
              <a:rPr lang="de-DE" dirty="0"/>
              <a:t> Network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EBD90F-208F-4B3E-9DA4-769BBFBF5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FFE7-5A7D-4390-885E-700117EB97E8}" type="datetime1">
              <a:rPr lang="de-DE" smtClean="0"/>
              <a:t>10.08.2024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CF1F1EF-8498-4FE7-B98B-5FE436A01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7</a:t>
            </a:fld>
            <a:endParaRPr lang="de-DE"/>
          </a:p>
        </p:txBody>
      </p:sp>
      <p:sp>
        <p:nvSpPr>
          <p:cNvPr id="8" name="Datumsplatzhalter 3">
            <a:extLst>
              <a:ext uri="{FF2B5EF4-FFF2-40B4-BE49-F238E27FC236}">
                <a16:creationId xmlns:a16="http://schemas.microsoft.com/office/drawing/2014/main" id="{4FE58427-EE68-40B4-835D-D4E578E94CD3}"/>
              </a:ext>
            </a:extLst>
          </p:cNvPr>
          <p:cNvSpPr txBox="1">
            <a:spLocks/>
          </p:cNvSpPr>
          <p:nvPr/>
        </p:nvSpPr>
        <p:spPr>
          <a:xfrm>
            <a:off x="1292772" y="6474246"/>
            <a:ext cx="40213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rgbClr val="0070C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000" baseline="30000" dirty="0">
                <a:solidFill>
                  <a:srgbClr val="66A5D2"/>
                </a:solidFill>
              </a:rPr>
              <a:t>1</a:t>
            </a:r>
            <a:r>
              <a:rPr lang="de-DE" sz="1000" dirty="0">
                <a:solidFill>
                  <a:srgbClr val="66A5D2"/>
                </a:solidFill>
              </a:rPr>
              <a:t>Quelle: </a:t>
            </a:r>
            <a:r>
              <a:rPr lang="de-DE" sz="1000" dirty="0">
                <a:solidFill>
                  <a:srgbClr val="66A5D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semiengineering.com</a:t>
            </a:r>
            <a:endParaRPr lang="de-DE" sz="1000" dirty="0">
              <a:solidFill>
                <a:srgbClr val="66A5D2"/>
              </a:solidFill>
            </a:endParaRP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04BD15A9-FD0E-438C-97CA-CF74573F87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449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785"/>
    </mc:Choice>
    <mc:Fallback>
      <p:transition spd="slow" advTm="62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CCA1AFE-57B9-465E-90D7-F00413DD9E8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Generator erzeugt Bilder</a:t>
            </a:r>
          </a:p>
          <a:p>
            <a:r>
              <a:rPr lang="de-DE" dirty="0"/>
              <a:t>Diskriminator bewertet diese Bilder in dem er sie von echten Bildern unterscheiden muss</a:t>
            </a:r>
          </a:p>
          <a:p>
            <a:r>
              <a:rPr lang="de-DE" dirty="0"/>
              <a:t>Durch den Wettbewerb verbessert sich die Qualität der Bilder</a:t>
            </a:r>
          </a:p>
          <a:p>
            <a:endParaRPr lang="de-DE" dirty="0"/>
          </a:p>
          <a:p>
            <a:r>
              <a:rPr lang="de-DE" dirty="0"/>
              <a:t>GANs sind besonders gut in Details und werden daher verwendet um generierte Bilder zu verbessern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BB74384-0FF9-4C06-A406-7DF8AD659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Technologische Grundlagen – Generative </a:t>
            </a:r>
            <a:r>
              <a:rPr lang="de-DE" dirty="0" err="1"/>
              <a:t>Adversarial</a:t>
            </a:r>
            <a:r>
              <a:rPr lang="de-DE" dirty="0"/>
              <a:t> Network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02B8BB-5F54-42DD-8FF6-A19FCA889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FFE7-5A7D-4390-885E-700117EB97E8}" type="datetime1">
              <a:rPr lang="de-DE" smtClean="0"/>
              <a:t>10.08.2024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98D1F6C-A64D-4E3D-8CDC-D65D17E81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8</a:t>
            </a:fld>
            <a:endParaRPr lang="de-DE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7852E18-7321-419B-A997-09CBF211C3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9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77"/>
    </mc:Choice>
    <mc:Fallback>
      <p:transition spd="slow" advTm="18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8D058E1-3336-473D-A226-FA253815464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de-DE" dirty="0"/>
              <a:t>Risiken</a:t>
            </a:r>
          </a:p>
          <a:p>
            <a:pPr lvl="1"/>
            <a:r>
              <a:rPr lang="de-DE" dirty="0"/>
              <a:t>Verbreitung von Fehlinformationen</a:t>
            </a:r>
          </a:p>
          <a:p>
            <a:pPr lvl="1"/>
            <a:r>
              <a:rPr lang="de-DE" dirty="0"/>
              <a:t>Rufschädigung</a:t>
            </a:r>
          </a:p>
          <a:p>
            <a:pPr lvl="1"/>
            <a:r>
              <a:rPr lang="de-DE" dirty="0" err="1"/>
              <a:t>Social</a:t>
            </a:r>
            <a:r>
              <a:rPr lang="de-DE" dirty="0"/>
              <a:t> Engineering</a:t>
            </a:r>
          </a:p>
          <a:p>
            <a:pPr lvl="1"/>
            <a:r>
              <a:rPr lang="de-DE" dirty="0"/>
              <a:t>„Wiederbelebung“ toter Schauspieler</a:t>
            </a:r>
          </a:p>
          <a:p>
            <a:pPr lvl="1"/>
            <a:r>
              <a:rPr lang="de-DE" dirty="0"/>
              <a:t>Erstellung von Pornographie ohne Zustimmung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Erkennungsmethoden sind noch nicht Standard</a:t>
            </a:r>
          </a:p>
          <a:p>
            <a:r>
              <a:rPr lang="de-DE" dirty="0"/>
              <a:t>Schulung ist wichtig</a:t>
            </a:r>
          </a:p>
          <a:p>
            <a:endParaRPr lang="de-DE" dirty="0"/>
          </a:p>
          <a:p>
            <a:r>
              <a:rPr lang="de-DE" dirty="0"/>
              <a:t>Durch das Vorantreiben dieser Techniken steigt die Awareness und Erkennungsmethoden können ebenfalls verbessert werden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CEFC332-BF7E-4B2E-AED7-A2F766A67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Ethik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9CD450-7683-4F7B-B18D-BC5214348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FFE7-5A7D-4390-885E-700117EB97E8}" type="datetime1">
              <a:rPr lang="de-DE" smtClean="0"/>
              <a:t>10.08.2024</a:t>
            </a:fld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63F61F1-10CC-4438-B9B1-416622D82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916D8-1490-4DD4-88F6-5306CFA90256}" type="slidenum">
              <a:rPr lang="de-DE" smtClean="0"/>
              <a:t>9</a:t>
            </a:fld>
            <a:endParaRPr lang="de-DE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C26E88D-5EC8-470C-A82E-8E54517092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342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32"/>
    </mc:Choice>
    <mc:Fallback>
      <p:transition spd="slow" advTm="56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Benutzerdefiniert 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68B4"/>
      </a:accent1>
      <a:accent2>
        <a:srgbClr val="66A5D2"/>
      </a:accent2>
      <a:accent3>
        <a:srgbClr val="CCE1F0"/>
      </a:accent3>
      <a:accent4>
        <a:srgbClr val="B1B3B4"/>
      </a:accent4>
      <a:accent5>
        <a:srgbClr val="4472C4"/>
      </a:accent5>
      <a:accent6>
        <a:srgbClr val="FFFFFF"/>
      </a:accent6>
      <a:hlink>
        <a:srgbClr val="0068B4"/>
      </a:hlink>
      <a:folHlink>
        <a:srgbClr val="66A5D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400</Words>
  <Application>Microsoft Office PowerPoint</Application>
  <PresentationFormat>Breitbild</PresentationFormat>
  <Paragraphs>100</Paragraphs>
  <Slides>12</Slides>
  <Notes>0</Notes>
  <HiddenSlides>0</HiddenSlides>
  <MMClips>12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BundesSansWeb-Bold</vt:lpstr>
      <vt:lpstr>BundesSansWeb-Regular</vt:lpstr>
      <vt:lpstr>Calibri</vt:lpstr>
      <vt:lpstr>Wingdings</vt:lpstr>
      <vt:lpstr>Office Theme</vt:lpstr>
      <vt:lpstr>Video Deepfakes   Projektarbeit: Deepfakes und Social Engineering</vt:lpstr>
      <vt:lpstr>Gliederung</vt:lpstr>
      <vt:lpstr>Einführung in Video-Deepfakes</vt:lpstr>
      <vt:lpstr>Anwendungsgebiete</vt:lpstr>
      <vt:lpstr>Technologische Grundlagen - Autoencoder</vt:lpstr>
      <vt:lpstr>Technologische Grundlagen - Autoencoder</vt:lpstr>
      <vt:lpstr>Technologische Grundlagen - Generative Adversarial Network</vt:lpstr>
      <vt:lpstr>Technologische Grundlagen – Generative Adversarial Network</vt:lpstr>
      <vt:lpstr>Ethik</vt:lpstr>
      <vt:lpstr>Workflow – DeepFaceLab</vt:lpstr>
      <vt:lpstr>Workflow – DeepFaceLive</vt:lpstr>
      <vt:lpstr>Laborumgebung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Verwaltung, Kommunikation</dc:creator>
  <cp:lastModifiedBy>Julian Faigle</cp:lastModifiedBy>
  <cp:revision>19</cp:revision>
  <dcterms:created xsi:type="dcterms:W3CDTF">2017-07-24T12:31:36Z</dcterms:created>
  <dcterms:modified xsi:type="dcterms:W3CDTF">2024-08-10T17:00:49Z</dcterms:modified>
</cp:coreProperties>
</file>

<file path=docProps/thumbnail.jpeg>
</file>